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2" r:id="rId16"/>
    <p:sldId id="264" r:id="rId1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1077"/>
    <a:srgbClr val="00B050"/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21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20EE-8604-7A52-B0D8-7E5376FB0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60B2F-8689-285D-E1D1-5B251394A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863EB-DDDF-CFB8-0E39-46A6ED32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C9F53-F91B-F25B-0D3C-73350551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2DCD3-8F88-4310-17E5-E176C43E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87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77B9-92E4-6A37-F4E3-E5A0D71E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07D63-AD67-FF04-094F-7216351CB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4EB24-0F22-BCD0-C4E3-6AFD79EE2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A4430-9F57-615C-B1D4-4AC1D1A7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32BEA-2F45-9C23-C673-FAB13011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674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FCD2B-6270-CD9F-77DA-077A2BB19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6659D-00A7-92E6-584D-AF6216605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4BE9A-A566-ADA9-9BC0-EA45E517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EBDE-67A6-7480-90F1-A68B8717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255A5-D9B1-2CB1-DF69-7856EC2D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30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8340-5122-F609-26E1-3D85E501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5E53-8D51-91C7-BB58-85E7D56F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7D1F-A50B-F339-CAD0-1CA2C58D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CAE83-5005-5687-06C0-CCC245AC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420C-B079-82F9-E400-E0120FFA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07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0E1B-FD47-D0F5-CF10-E7C42266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83824-7699-3DBD-B85F-87A558C2C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393AE-8586-EC09-17FA-CEE4E7C8A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CCCA8-FBD2-4C29-F35E-E6BF1F52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ED9C7-1EA3-7C02-67A4-38D467B4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75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34BD-2E5E-7E66-1643-670B0C18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2B2C1-3BA6-5902-B9C0-DA282CCDB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FB806-7D60-621F-80AA-B080893B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5CEE7-6D34-8387-A1B9-E73BB81DD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F7025-B515-9F60-2786-155C36A1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E31EC-6824-7077-A582-43CBED17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8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5DCA-8C79-DF63-2D73-0ACB1D64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7C819-511B-6926-A4E7-54292D31C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7D27C-9112-A8F7-3CF0-7A5F19E3D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EC8450-495B-0103-3426-F1D69F391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B078A-85ED-FCA5-B395-DFD73CC99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B3FE7E-7110-19C6-CD42-8CFF931D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6C64B2-B5AC-8C0A-0CBE-1B8FDB26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C4A76-6588-9CBD-25AE-8A1955EF5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25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C21E-3DEA-0F9F-789F-8B058449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105BAA-C45E-6530-D29E-C6D24D22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191A1-7D8E-F067-F60E-092339C2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9A82E-E57A-0B1A-591D-27867712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78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DBED6E-11AE-9503-9E0B-419DD7859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D6138-90F6-2502-C58D-7DCF2F73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CC208-9826-E53B-87C3-E072C49C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67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1AA5-A733-1297-CACF-218AEA44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969F-E2CD-FF4D-34A0-093FB1B2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036CB-0D60-1C89-B64E-BAFD1F97E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010DD-5415-C286-7FAE-5E3D679E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86410-25D2-9D6E-43E8-0ED9F639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682C9-E416-98C0-473A-CAA0A728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72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7224-0549-DE46-8363-6A6F2340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740AC-3136-3E3E-99C4-B4A2B6A13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5F568-84E0-E6DA-0172-C9A4727F6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6ACEC-7F87-04D5-15FD-C0FEE2B6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46588-3DED-9579-E945-DF7F4FEA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BC5AB-26D1-A31A-A0A8-544D7B16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53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432F0-D095-E22E-8641-52AC8A77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502A7-E8C8-1381-D547-664176C3A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FCCD6-DF33-521B-C5F7-3E9508300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6B875-707B-4760-89D3-3B95B4C68495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33339-3643-8DB3-C426-08E8FDD14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7B0EC-D342-48FA-189A-8A323DD60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7A64-83EE-470F-AB44-F70C319CE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7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9B2F2-E61A-5AFD-0A13-0D77BD4E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96" y="203783"/>
            <a:ext cx="3988389" cy="92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244AAC-FB05-8C29-7F8D-2FB4251E9236}"/>
              </a:ext>
            </a:extLst>
          </p:cNvPr>
          <p:cNvSpPr txBox="1"/>
          <p:nvPr/>
        </p:nvSpPr>
        <p:spPr>
          <a:xfrm>
            <a:off x="1830729" y="2165646"/>
            <a:ext cx="85305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4400" dirty="0">
                <a:latin typeface="Bahnschrift" panose="020B0502040204020203" pitchFamily="34" charset="0"/>
              </a:rPr>
              <a:t>Machine Learning techniques </a:t>
            </a:r>
            <a:r>
              <a:rPr lang="en-GB" sz="4400" dirty="0">
                <a:latin typeface="Bahnschrift" panose="020B0502040204020203" pitchFamily="34" charset="0"/>
              </a:rPr>
              <a:t>applied</a:t>
            </a:r>
            <a:r>
              <a:rPr lang="fr-BE" sz="4400" dirty="0">
                <a:latin typeface="Bahnschrift" panose="020B0502040204020203" pitchFamily="34" charset="0"/>
              </a:rPr>
              <a:t> to neutrinos recognition 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BBD60-B679-EC34-07CE-BAB064A03FCE}"/>
              </a:ext>
            </a:extLst>
          </p:cNvPr>
          <p:cNvSpPr txBox="1"/>
          <p:nvPr/>
        </p:nvSpPr>
        <p:spPr>
          <a:xfrm>
            <a:off x="1830729" y="3777930"/>
            <a:ext cx="853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>
                <a:latin typeface="Bahnschrift" panose="020B0502040204020203" pitchFamily="34" charset="0"/>
              </a:rPr>
              <a:t>- </a:t>
            </a:r>
            <a:r>
              <a:rPr lang="en-US" sz="3200" dirty="0">
                <a:latin typeface="Bahnschrift" panose="020B0502040204020203" pitchFamily="34" charset="0"/>
              </a:rPr>
              <a:t>Selection of track events in KM3NeT/ORCA</a:t>
            </a:r>
            <a:r>
              <a:rPr lang="fr-BE" sz="3200" dirty="0">
                <a:latin typeface="Bahnschrift" panose="020B0502040204020203" pitchFamily="34" charset="0"/>
              </a:rPr>
              <a:t>-</a:t>
            </a:r>
            <a:endParaRPr lang="en-BE" sz="3200" dirty="0"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1B1C57-365F-5857-B874-49DB3CA53956}"/>
              </a:ext>
            </a:extLst>
          </p:cNvPr>
          <p:cNvSpPr txBox="1"/>
          <p:nvPr/>
        </p:nvSpPr>
        <p:spPr>
          <a:xfrm>
            <a:off x="1162456" y="5170934"/>
            <a:ext cx="8530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>
                <a:latin typeface="Bahnschrift" panose="020B0502040204020203" pitchFamily="34" charset="0"/>
              </a:rPr>
              <a:t>Louis Lovat</a:t>
            </a:r>
          </a:p>
          <a:p>
            <a:r>
              <a:rPr lang="fr-BE" sz="2800" dirty="0">
                <a:latin typeface="Bahnschrift" panose="020B0502040204020203" pitchFamily="34" charset="0"/>
              </a:rPr>
              <a:t>Mathieu Lamoureux</a:t>
            </a:r>
          </a:p>
          <a:p>
            <a:r>
              <a:rPr lang="fr-BE" sz="2800" dirty="0" err="1">
                <a:latin typeface="Bahnschrift" panose="020B0502040204020203" pitchFamily="34" charset="0"/>
              </a:rPr>
              <a:t>Gwenhaël</a:t>
            </a:r>
            <a:r>
              <a:rPr lang="fr-BE" sz="2800" dirty="0">
                <a:latin typeface="Bahnschrift" panose="020B0502040204020203" pitchFamily="34" charset="0"/>
              </a:rPr>
              <a:t> de </a:t>
            </a:r>
            <a:r>
              <a:rPr lang="fr-BE" sz="2800" dirty="0" err="1">
                <a:latin typeface="Bahnschrift" panose="020B0502040204020203" pitchFamily="34" charset="0"/>
              </a:rPr>
              <a:t>Wasseige</a:t>
            </a:r>
            <a:endParaRPr lang="en-BE" sz="2800" dirty="0">
              <a:latin typeface="Bahnschrift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1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6050F-6F79-AE44-C09A-C3CC30CED9B4}"/>
              </a:ext>
            </a:extLst>
          </p:cNvPr>
          <p:cNvSpPr txBox="1"/>
          <p:nvPr/>
        </p:nvSpPr>
        <p:spPr>
          <a:xfrm>
            <a:off x="7405978" y="434938"/>
            <a:ext cx="344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400" dirty="0" err="1">
                <a:latin typeface="Bahnschrift" panose="020B0502040204020203" pitchFamily="34" charset="0"/>
              </a:rPr>
              <a:t>November</a:t>
            </a:r>
            <a:r>
              <a:rPr lang="fr-BE" sz="2400" dirty="0">
                <a:latin typeface="Bahnschrift" panose="020B0502040204020203" pitchFamily="34" charset="0"/>
              </a:rPr>
              <a:t> 22, 2023</a:t>
            </a:r>
            <a:endParaRPr lang="en-BE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891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10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0E865-1D2B-895F-28C0-2FFED04EC71F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Method</a:t>
            </a:r>
            <a:endParaRPr lang="en-BE" sz="4400" dirty="0"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5B46FB-FC82-830B-4A9A-21DD438FC308}"/>
                  </a:ext>
                </a:extLst>
              </p:cNvPr>
              <p:cNvSpPr txBox="1"/>
              <p:nvPr/>
            </p:nvSpPr>
            <p:spPr>
              <a:xfrm>
                <a:off x="1268022" y="1204693"/>
                <a:ext cx="9594246" cy="3613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3200" dirty="0">
                    <a:latin typeface="Bahnschrift" panose="020B0502040204020203" pitchFamily="34" charset="0"/>
                  </a:rPr>
                  <a:t>Model :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Linear</a:t>
                </a:r>
                <a:r>
                  <a:rPr lang="fr-BE" sz="3200" dirty="0">
                    <a:latin typeface="Bahnschrift" panose="020B0502040204020203" pitchFamily="34" charset="0"/>
                  </a:rPr>
                  <a:t> combination of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features</a:t>
                </a:r>
                <a:endParaRPr lang="fr-BE" sz="3200" dirty="0">
                  <a:latin typeface="Bahnschrift" panose="020B0502040204020203" pitchFamily="34" charset="0"/>
                </a:endParaRPr>
              </a:p>
              <a:p>
                <a:endParaRPr lang="fr-BE" sz="3200" dirty="0">
                  <a:latin typeface="Bahnschrift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𝑜𝑝𝑡𝑖</m:t>
                        </m:r>
                      </m:sub>
                    </m:sSub>
                  </m:oMath>
                </a14:m>
                <a:r>
                  <a:rPr lang="fr-BE" sz="3200" dirty="0">
                    <a:latin typeface="Bahnschrift" panose="020B0502040204020203" pitchFamily="34" charset="0"/>
                  </a:rPr>
                  <a:t>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is</a:t>
                </a:r>
                <a:r>
                  <a:rPr lang="fr-BE" sz="3200" dirty="0">
                    <a:latin typeface="Bahnschrift" panose="020B0502040204020203" pitchFamily="34" charset="0"/>
                  </a:rPr>
                  <a:t> optimal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when</a:t>
                </a:r>
                <a:r>
                  <a:rPr lang="fr-BE" sz="3200" dirty="0">
                    <a:latin typeface="Bahnschrif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BE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BE" sz="3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BE" sz="32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BE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fr-BE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BE" sz="3200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fr-BE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BE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3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BE" sz="3200" b="0" i="1" smtClean="0">
                                        <a:latin typeface="Cambria Math" panose="02040503050406030204" pitchFamily="18" charset="0"/>
                                      </a:rPr>
                                      <m:t>𝑜𝑝𝑡𝑖</m:t>
                                    </m:r>
                                  </m:sub>
                                </m:sSub>
                                <m:r>
                                  <a:rPr lang="fr-BE" sz="32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fr-BE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3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BE" sz="3200" b="0" i="1" smtClean="0">
                                        <a:latin typeface="Cambria Math" panose="02040503050406030204" pitchFamily="18" charset="0"/>
                                      </a:rPr>
                                      <m:t>𝑡𝑦𝑝𝑒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fr-BE" sz="3200" dirty="0">
                    <a:latin typeface="Bahnschrift" panose="020B0502040204020203" pitchFamily="34" charset="0"/>
                  </a:rPr>
                  <a:t>,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which</a:t>
                </a:r>
                <a:r>
                  <a:rPr lang="fr-BE" sz="3200" dirty="0">
                    <a:latin typeface="Bahnschrift" panose="020B0502040204020203" pitchFamily="34" charset="0"/>
                  </a:rPr>
                  <a:t>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is</a:t>
                </a:r>
                <a:r>
                  <a:rPr lang="fr-BE" sz="3200" dirty="0">
                    <a:latin typeface="Bahnschrift" panose="020B0502040204020203" pitchFamily="34" charset="0"/>
                  </a:rPr>
                  <a:t>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finding</a:t>
                </a:r>
                <a:r>
                  <a:rPr lang="fr-BE" sz="3200" dirty="0">
                    <a:latin typeface="Bahnschrift" panose="020B0502040204020203" pitchFamily="34" charset="0"/>
                  </a:rPr>
                  <a:t> the gradient of the covariance in the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BE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BE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BE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fr-BE" sz="3200" dirty="0">
                    <a:latin typeface="Bahnschrift" panose="020B0502040204020203" pitchFamily="34" charset="0"/>
                  </a:rPr>
                  <a:t> basis.</a:t>
                </a:r>
              </a:p>
              <a:p>
                <a:endParaRPr lang="fr-BE" sz="3200" dirty="0">
                  <a:latin typeface="Bahnschrift" panose="020B0502040204020203" pitchFamily="34" charset="0"/>
                </a:endParaRPr>
              </a:p>
              <a:p>
                <a:endParaRPr lang="fr-BE" sz="3200" dirty="0">
                  <a:latin typeface="Bahnschrif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5B46FB-FC82-830B-4A9A-21DD438FC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22" y="1204693"/>
                <a:ext cx="9594246" cy="3613553"/>
              </a:xfrm>
              <a:prstGeom prst="rect">
                <a:avLst/>
              </a:prstGeom>
              <a:blipFill>
                <a:blip r:embed="rId2"/>
                <a:stretch>
                  <a:fillRect l="-1588" t="-21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312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11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0E865-1D2B-895F-28C0-2FFED04EC71F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Method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B46FB-FC82-830B-4A9A-21DD438FC308}"/>
              </a:ext>
            </a:extLst>
          </p:cNvPr>
          <p:cNvSpPr txBox="1"/>
          <p:nvPr/>
        </p:nvSpPr>
        <p:spPr>
          <a:xfrm>
            <a:off x="1268022" y="1204693"/>
            <a:ext cx="9594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>
                <a:latin typeface="Bahnschrift" panose="020B0502040204020203" pitchFamily="34" charset="0"/>
              </a:rPr>
              <a:t>Model : </a:t>
            </a:r>
            <a:r>
              <a:rPr lang="fr-BE" sz="3200" dirty="0" err="1">
                <a:latin typeface="Bahnschrift" panose="020B0502040204020203" pitchFamily="34" charset="0"/>
              </a:rPr>
              <a:t>Linear</a:t>
            </a:r>
            <a:r>
              <a:rPr lang="fr-BE" sz="3200" dirty="0">
                <a:latin typeface="Bahnschrift" panose="020B0502040204020203" pitchFamily="34" charset="0"/>
              </a:rPr>
              <a:t> combination of </a:t>
            </a:r>
            <a:r>
              <a:rPr lang="fr-BE" sz="3200" dirty="0" err="1">
                <a:latin typeface="Bahnschrift" panose="020B0502040204020203" pitchFamily="34" charset="0"/>
              </a:rPr>
              <a:t>features</a:t>
            </a:r>
            <a:endParaRPr lang="fr-BE" sz="3200" dirty="0">
              <a:latin typeface="Bahnschrift" panose="020B0502040204020203" pitchFamily="34" charset="0"/>
            </a:endParaRPr>
          </a:p>
          <a:p>
            <a:endParaRPr lang="fr-BE" sz="3200" dirty="0">
              <a:latin typeface="Bahnschrift" panose="020B0502040204020203" pitchFamily="34" charset="0"/>
            </a:endParaRPr>
          </a:p>
          <a:p>
            <a:r>
              <a:rPr lang="fr-BE" sz="3200" dirty="0" err="1">
                <a:latin typeface="Bahnschrift" panose="020B0502040204020203" pitchFamily="34" charset="0"/>
              </a:rPr>
              <a:t>Result</a:t>
            </a:r>
            <a:r>
              <a:rPr lang="fr-BE" sz="3200" dirty="0">
                <a:latin typeface="Bahnschrift" panose="020B0502040204020203" pitchFamily="34" charset="0"/>
              </a:rPr>
              <a:t> : </a:t>
            </a:r>
          </a:p>
        </p:txBody>
      </p:sp>
      <p:pic>
        <p:nvPicPr>
          <p:cNvPr id="6" name="Picture 5" descr="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282E2BB8-2882-027B-C502-654CA1FDE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609" y="1688537"/>
            <a:ext cx="5471541" cy="4103656"/>
          </a:xfrm>
          <a:prstGeom prst="rect">
            <a:avLst/>
          </a:prstGeom>
        </p:spPr>
      </p:pic>
      <p:pic>
        <p:nvPicPr>
          <p:cNvPr id="9" name="Picture 8" descr="A graph with green and red lines&#10;&#10;Description automatically generated">
            <a:extLst>
              <a:ext uri="{FF2B5EF4-FFF2-40B4-BE49-F238E27FC236}">
                <a16:creationId xmlns:a16="http://schemas.microsoft.com/office/drawing/2014/main" id="{05C461A4-9822-C807-BE1A-9283463CA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63" y="1744398"/>
            <a:ext cx="5511031" cy="4133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DC49E8-3480-0CFA-772D-18F3C6ECED27}"/>
              </a:ext>
            </a:extLst>
          </p:cNvPr>
          <p:cNvSpPr txBox="1"/>
          <p:nvPr/>
        </p:nvSpPr>
        <p:spPr>
          <a:xfrm>
            <a:off x="3077907" y="5714508"/>
            <a:ext cx="102292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200" dirty="0">
                <a:latin typeface="Bahnschrift" panose="020B0502040204020203" pitchFamily="34" charset="0"/>
              </a:rPr>
              <a:t>… A </a:t>
            </a:r>
            <a:r>
              <a:rPr lang="fr-BE" sz="3200" dirty="0" err="1">
                <a:latin typeface="Bahnschrift" panose="020B0502040204020203" pitchFamily="34" charset="0"/>
              </a:rPr>
              <a:t>linear</a:t>
            </a:r>
            <a:r>
              <a:rPr lang="fr-BE" sz="3200" dirty="0">
                <a:latin typeface="Bahnschrift" panose="020B0502040204020203" pitchFamily="34" charset="0"/>
              </a:rPr>
              <a:t> combination </a:t>
            </a:r>
            <a:r>
              <a:rPr lang="fr-BE" sz="3200" dirty="0" err="1">
                <a:latin typeface="Bahnschrift" panose="020B0502040204020203" pitchFamily="34" charset="0"/>
              </a:rPr>
              <a:t>is</a:t>
            </a:r>
            <a:r>
              <a:rPr lang="fr-BE" sz="3200" dirty="0">
                <a:latin typeface="Bahnschrift" panose="020B0502040204020203" pitchFamily="34" charset="0"/>
              </a:rPr>
              <a:t> not </a:t>
            </a:r>
            <a:r>
              <a:rPr lang="fr-BE" sz="3200" dirty="0" err="1">
                <a:latin typeface="Bahnschrift" panose="020B0502040204020203" pitchFamily="34" charset="0"/>
              </a:rPr>
              <a:t>enough</a:t>
            </a:r>
            <a:endParaRPr lang="fr-BE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1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12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0E865-1D2B-895F-28C0-2FFED04EC71F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Method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B46FB-FC82-830B-4A9A-21DD438FC308}"/>
              </a:ext>
            </a:extLst>
          </p:cNvPr>
          <p:cNvSpPr txBox="1"/>
          <p:nvPr/>
        </p:nvSpPr>
        <p:spPr>
          <a:xfrm>
            <a:off x="1268022" y="1204693"/>
            <a:ext cx="91883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>
                <a:latin typeface="Bahnschrift" panose="020B0502040204020203" pitchFamily="34" charset="0"/>
              </a:rPr>
              <a:t>More </a:t>
            </a:r>
            <a:r>
              <a:rPr lang="fr-BE" sz="3200" dirty="0" err="1">
                <a:latin typeface="Bahnschrift" panose="020B0502040204020203" pitchFamily="34" charset="0"/>
              </a:rPr>
              <a:t>complex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models</a:t>
            </a:r>
            <a:r>
              <a:rPr lang="fr-BE" sz="3200" dirty="0">
                <a:latin typeface="Bahnschrift" panose="020B0502040204020203" pitchFamily="34" charset="0"/>
              </a:rPr>
              <a:t> are </a:t>
            </a:r>
            <a:r>
              <a:rPr lang="fr-BE" sz="3200" dirty="0" err="1">
                <a:latin typeface="Bahnschrift" panose="020B0502040204020203" pitchFamily="34" charset="0"/>
              </a:rPr>
              <a:t>needed</a:t>
            </a:r>
            <a:r>
              <a:rPr lang="fr-BE" sz="3200" dirty="0">
                <a:latin typeface="Bahnschrift" panose="020B0502040204020203" pitchFamily="34" charset="0"/>
              </a:rPr>
              <a:t> 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BE" sz="3200" dirty="0" err="1">
                <a:latin typeface="Bahnschrift" panose="020B0502040204020203" pitchFamily="34" charset="0"/>
              </a:rPr>
              <a:t>Boosted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Decision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Trees</a:t>
            </a:r>
            <a:endParaRPr lang="fr-BE" sz="3200" dirty="0">
              <a:latin typeface="Bahnschrift" panose="020B0502040204020203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BE" sz="3200" dirty="0">
                <a:latin typeface="Bahnschrift" panose="020B0502040204020203" pitchFamily="34" charset="0"/>
              </a:rPr>
              <a:t>Neural Networks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BE" sz="3200" dirty="0">
                <a:latin typeface="Bahnschrift" panose="020B0502040204020203" pitchFamily="34" charset="0"/>
              </a:rPr>
              <a:t>Kernel Support </a:t>
            </a:r>
            <a:r>
              <a:rPr lang="fr-BE" sz="3200" dirty="0" err="1">
                <a:latin typeface="Bahnschrift" panose="020B0502040204020203" pitchFamily="34" charset="0"/>
              </a:rPr>
              <a:t>Vector</a:t>
            </a:r>
            <a:r>
              <a:rPr lang="fr-BE" sz="3200" dirty="0">
                <a:latin typeface="Bahnschrift" panose="020B0502040204020203" pitchFamily="34" charset="0"/>
              </a:rPr>
              <a:t> Machine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fr-BE" sz="3200" dirty="0">
              <a:latin typeface="Bahnschrift" panose="020B0502040204020203" pitchFamily="34" charset="0"/>
            </a:endParaRPr>
          </a:p>
          <a:p>
            <a:r>
              <a:rPr lang="fr-BE" sz="3200" dirty="0" err="1">
                <a:latin typeface="Bahnschrift" panose="020B0502040204020203" pitchFamily="34" charset="0"/>
              </a:rPr>
              <a:t>These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need</a:t>
            </a:r>
            <a:r>
              <a:rPr lang="fr-BE" sz="3200" dirty="0">
                <a:latin typeface="Bahnschrift" panose="020B0502040204020203" pitchFamily="34" charset="0"/>
              </a:rPr>
              <a:t> a </a:t>
            </a:r>
            <a:r>
              <a:rPr lang="fr-BE" sz="3200" dirty="0" err="1">
                <a:latin typeface="Bahnschrift" panose="020B0502040204020203" pitchFamily="34" charset="0"/>
              </a:rPr>
              <a:t>dimensionality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reduction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BE" sz="3200" dirty="0" err="1">
                <a:latin typeface="Bahnschrift" panose="020B0502040204020203" pitchFamily="34" charset="0"/>
              </a:rPr>
              <a:t>Feature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selection</a:t>
            </a:r>
            <a:endParaRPr lang="fr-BE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3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multiple colored lines&#10;&#10;Description automatically generated">
            <a:extLst>
              <a:ext uri="{FF2B5EF4-FFF2-40B4-BE49-F238E27FC236}">
                <a16:creationId xmlns:a16="http://schemas.microsoft.com/office/drawing/2014/main" id="{7984D830-52BD-C3C4-9249-46FFFC0A1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69" y="1923998"/>
            <a:ext cx="5917432" cy="473394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13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0E865-1D2B-895F-28C0-2FFED04EC71F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Method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B46FB-FC82-830B-4A9A-21DD438FC308}"/>
              </a:ext>
            </a:extLst>
          </p:cNvPr>
          <p:cNvSpPr txBox="1"/>
          <p:nvPr/>
        </p:nvSpPr>
        <p:spPr>
          <a:xfrm>
            <a:off x="1268022" y="1204693"/>
            <a:ext cx="918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err="1">
                <a:latin typeface="Bahnschrift" panose="020B0502040204020203" pitchFamily="34" charset="0"/>
              </a:rPr>
              <a:t>Feature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selection</a:t>
            </a:r>
            <a:r>
              <a:rPr lang="fr-BE" sz="3200" dirty="0">
                <a:latin typeface="Bahnschrift" panose="020B0502040204020203" pitchFamily="34" charset="0"/>
              </a:rPr>
              <a:t> : Rating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C231B-0572-4DF9-2B67-F48BE2D45702}"/>
              </a:ext>
            </a:extLst>
          </p:cNvPr>
          <p:cNvSpPr txBox="1"/>
          <p:nvPr/>
        </p:nvSpPr>
        <p:spPr>
          <a:xfrm>
            <a:off x="793830" y="2138095"/>
            <a:ext cx="91883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latin typeface="Bahnschrift" panose="020B0502040204020203" pitchFamily="34" charset="0"/>
              </a:rPr>
              <a:t>Scores :</a:t>
            </a:r>
          </a:p>
          <a:p>
            <a:endParaRPr lang="fr-BE" sz="24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2400" dirty="0" err="1">
                <a:latin typeface="Bahnschrift" panose="020B0502040204020203" pitchFamily="34" charset="0"/>
              </a:rPr>
              <a:t>Linear</a:t>
            </a:r>
            <a:r>
              <a:rPr lang="fr-BE" sz="2400" dirty="0">
                <a:latin typeface="Bahnschrift" panose="020B0502040204020203" pitchFamily="34" charset="0"/>
              </a:rPr>
              <a:t> </a:t>
            </a:r>
            <a:r>
              <a:rPr lang="fr-BE" sz="2400" dirty="0" err="1">
                <a:latin typeface="Bahnschrift" panose="020B0502040204020203" pitchFamily="34" charset="0"/>
              </a:rPr>
              <a:t>relationship</a:t>
            </a:r>
            <a:r>
              <a:rPr lang="fr-BE" sz="2400" dirty="0">
                <a:latin typeface="Bahnschrift" panose="020B0502040204020203" pitchFamily="34" charset="0"/>
              </a:rPr>
              <a:t> </a:t>
            </a:r>
            <a:br>
              <a:rPr lang="fr-BE" sz="2400" dirty="0">
                <a:latin typeface="Bahnschrift" panose="020B0502040204020203" pitchFamily="34" charset="0"/>
              </a:rPr>
            </a:br>
            <a:r>
              <a:rPr lang="fr-BE" sz="2400" dirty="0" err="1">
                <a:latin typeface="Bahnschrift" panose="020B0502040204020203" pitchFamily="34" charset="0"/>
              </a:rPr>
              <a:t>with</a:t>
            </a:r>
            <a:r>
              <a:rPr lang="fr-BE" sz="2400" dirty="0">
                <a:latin typeface="Bahnschrift" panose="020B0502040204020203" pitchFamily="34" charset="0"/>
              </a:rPr>
              <a:t> the </a:t>
            </a:r>
            <a:r>
              <a:rPr lang="fr-BE" sz="2400" dirty="0" err="1">
                <a:latin typeface="Bahnschrift" panose="020B0502040204020203" pitchFamily="34" charset="0"/>
              </a:rPr>
              <a:t>target</a:t>
            </a:r>
            <a:br>
              <a:rPr lang="fr-BE" sz="2400" dirty="0">
                <a:latin typeface="Bahnschrift" panose="020B0502040204020203" pitchFamily="34" charset="0"/>
              </a:rPr>
            </a:br>
            <a:r>
              <a:rPr lang="fr-BE" sz="2400" dirty="0">
                <a:latin typeface="Bahnschrift" panose="020B0502040204020203" pitchFamily="34" charset="0"/>
              </a:rPr>
              <a:t>(</a:t>
            </a:r>
            <a:r>
              <a:rPr lang="fr-BE" sz="2400" dirty="0" err="1">
                <a:latin typeface="Bahnschrift" panose="020B0502040204020203" pitchFamily="34" charset="0"/>
              </a:rPr>
              <a:t>Correlation</a:t>
            </a:r>
            <a:r>
              <a:rPr lang="fr-BE" sz="2400" dirty="0">
                <a:latin typeface="Bahnschrift" panose="020B0502040204020203" pitchFamily="34" charset="0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24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</a:rPr>
              <a:t>Non </a:t>
            </a:r>
            <a:r>
              <a:rPr lang="fr-BE" sz="2400" dirty="0" err="1">
                <a:latin typeface="Bahnschrift" panose="020B0502040204020203" pitchFamily="34" charset="0"/>
              </a:rPr>
              <a:t>linear</a:t>
            </a:r>
            <a:r>
              <a:rPr lang="fr-BE" sz="2400" dirty="0">
                <a:latin typeface="Bahnschrift" panose="020B0502040204020203" pitchFamily="34" charset="0"/>
              </a:rPr>
              <a:t> </a:t>
            </a:r>
            <a:r>
              <a:rPr lang="fr-BE" sz="2400" dirty="0" err="1">
                <a:latin typeface="Bahnschrift" panose="020B0502040204020203" pitchFamily="34" charset="0"/>
              </a:rPr>
              <a:t>relationship</a:t>
            </a:r>
            <a:br>
              <a:rPr lang="fr-BE" sz="2400" dirty="0">
                <a:latin typeface="Bahnschrift" panose="020B0502040204020203" pitchFamily="34" charset="0"/>
              </a:rPr>
            </a:br>
            <a:r>
              <a:rPr lang="fr-BE" sz="2400" dirty="0">
                <a:latin typeface="Bahnschrift" panose="020B0502040204020203" pitchFamily="34" charset="0"/>
              </a:rPr>
              <a:t> </a:t>
            </a:r>
            <a:r>
              <a:rPr lang="fr-BE" sz="2400" dirty="0" err="1">
                <a:latin typeface="Bahnschrift" panose="020B0502040204020203" pitchFamily="34" charset="0"/>
              </a:rPr>
              <a:t>with</a:t>
            </a:r>
            <a:r>
              <a:rPr lang="fr-BE" sz="2400" dirty="0">
                <a:latin typeface="Bahnschrift" panose="020B0502040204020203" pitchFamily="34" charset="0"/>
              </a:rPr>
              <a:t> the </a:t>
            </a:r>
            <a:r>
              <a:rPr lang="fr-BE" sz="2400" dirty="0" err="1">
                <a:latin typeface="Bahnschrift" panose="020B0502040204020203" pitchFamily="34" charset="0"/>
              </a:rPr>
              <a:t>target</a:t>
            </a:r>
            <a:r>
              <a:rPr lang="fr-BE" sz="2400" dirty="0">
                <a:latin typeface="Bahnschrift" panose="020B0502040204020203" pitchFamily="34" charset="0"/>
              </a:rPr>
              <a:t> </a:t>
            </a:r>
            <a:br>
              <a:rPr lang="fr-BE" sz="2400" dirty="0">
                <a:latin typeface="Bahnschrift" panose="020B0502040204020203" pitchFamily="34" charset="0"/>
              </a:rPr>
            </a:br>
            <a:r>
              <a:rPr lang="fr-BE" sz="2400" dirty="0">
                <a:latin typeface="Bahnschrift" panose="020B0502040204020203" pitchFamily="34" charset="0"/>
              </a:rPr>
              <a:t>(</a:t>
            </a:r>
            <a:r>
              <a:rPr lang="fr-BE" sz="2400" dirty="0" err="1">
                <a:latin typeface="Bahnschrift" panose="020B0502040204020203" pitchFamily="34" charset="0"/>
              </a:rPr>
              <a:t>Mutual</a:t>
            </a:r>
            <a:r>
              <a:rPr lang="fr-BE" sz="2400" dirty="0">
                <a:latin typeface="Bahnschrift" panose="020B0502040204020203" pitchFamily="34" charset="0"/>
              </a:rPr>
              <a:t> Information</a:t>
            </a:r>
            <a:br>
              <a:rPr lang="fr-BE" sz="2400" dirty="0">
                <a:latin typeface="Bahnschrift" panose="020B0502040204020203" pitchFamily="34" charset="0"/>
              </a:rPr>
            </a:br>
            <a:r>
              <a:rPr lang="fr-BE" sz="2400" dirty="0">
                <a:latin typeface="Bahnschrift" panose="020B0502040204020203" pitchFamily="34" charset="0"/>
              </a:rPr>
              <a:t> and Jensen-</a:t>
            </a:r>
            <a:r>
              <a:rPr lang="fr-BE" sz="2400" dirty="0" err="1">
                <a:latin typeface="Bahnschrift" panose="020B0502040204020203" pitchFamily="34" charset="0"/>
              </a:rPr>
              <a:t>Shanon</a:t>
            </a:r>
            <a:r>
              <a:rPr lang="fr-BE" sz="24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55AAFB-E41B-9980-A7F8-444A4C997F4B}"/>
              </a:ext>
            </a:extLst>
          </p:cNvPr>
          <p:cNvSpPr/>
          <p:nvPr/>
        </p:nvSpPr>
        <p:spPr>
          <a:xfrm>
            <a:off x="5257800" y="2331720"/>
            <a:ext cx="1508760" cy="3447997"/>
          </a:xfrm>
          <a:prstGeom prst="rect">
            <a:avLst/>
          </a:prstGeom>
          <a:solidFill>
            <a:srgbClr val="FF0000">
              <a:alpha val="14902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4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grid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6014401E-6CDE-F080-5917-28C6AFD22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60" y="1412669"/>
            <a:ext cx="5756604" cy="575660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14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0E865-1D2B-895F-28C0-2FFED04EC71F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Method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B46FB-FC82-830B-4A9A-21DD438FC308}"/>
              </a:ext>
            </a:extLst>
          </p:cNvPr>
          <p:cNvSpPr txBox="1"/>
          <p:nvPr/>
        </p:nvSpPr>
        <p:spPr>
          <a:xfrm>
            <a:off x="1268022" y="1204693"/>
            <a:ext cx="918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err="1">
                <a:latin typeface="Bahnschrift" panose="020B0502040204020203" pitchFamily="34" charset="0"/>
              </a:rPr>
              <a:t>Feature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selection</a:t>
            </a:r>
            <a:r>
              <a:rPr lang="fr-BE" sz="3200" dirty="0">
                <a:latin typeface="Bahnschrift" panose="020B0502040204020203" pitchFamily="34" charset="0"/>
              </a:rPr>
              <a:t> : </a:t>
            </a:r>
            <a:r>
              <a:rPr lang="fr-BE" sz="3200" dirty="0" err="1">
                <a:latin typeface="Bahnschrift" panose="020B0502040204020203" pitchFamily="34" charset="0"/>
              </a:rPr>
              <a:t>Avoiding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redundancy</a:t>
            </a:r>
            <a:endParaRPr lang="fr-BE" sz="3200" dirty="0"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6462A-CB4E-2375-EB05-DDBF5901030E}"/>
              </a:ext>
            </a:extLst>
          </p:cNvPr>
          <p:cNvSpPr txBox="1"/>
          <p:nvPr/>
        </p:nvSpPr>
        <p:spPr>
          <a:xfrm>
            <a:off x="1309742" y="2420607"/>
            <a:ext cx="9188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>
                <a:latin typeface="Bahnschrift" panose="020B0502040204020203" pitchFamily="34" charset="0"/>
              </a:rPr>
              <a:t>Correlation</a:t>
            </a:r>
            <a:r>
              <a:rPr lang="fr-BE" sz="2400" dirty="0">
                <a:latin typeface="Bahnschrift" panose="020B0502040204020203" pitchFamily="34" charset="0"/>
              </a:rPr>
              <a:t> matrix</a:t>
            </a:r>
            <a:br>
              <a:rPr lang="fr-BE" sz="2400" dirty="0">
                <a:latin typeface="Bahnschrift" panose="020B0502040204020203" pitchFamily="34" charset="0"/>
              </a:rPr>
            </a:br>
            <a:r>
              <a:rPr lang="fr-BE" sz="2400" dirty="0" err="1">
                <a:latin typeface="Bahnschrift" panose="020B0502040204020203" pitchFamily="34" charset="0"/>
              </a:rPr>
              <a:t>between</a:t>
            </a:r>
            <a:r>
              <a:rPr lang="fr-BE" sz="2400" dirty="0">
                <a:latin typeface="Bahnschrift" panose="020B0502040204020203" pitchFamily="34" charset="0"/>
              </a:rPr>
              <a:t> </a:t>
            </a:r>
            <a:r>
              <a:rPr lang="fr-BE" sz="2400" dirty="0" err="1">
                <a:latin typeface="Bahnschrift" panose="020B0502040204020203" pitchFamily="34" charset="0"/>
              </a:rPr>
              <a:t>features</a:t>
            </a:r>
            <a:endParaRPr lang="fr-BE" sz="2400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3F6A88-80B7-8482-37F6-66014C9919D3}"/>
              </a:ext>
            </a:extLst>
          </p:cNvPr>
          <p:cNvSpPr/>
          <p:nvPr/>
        </p:nvSpPr>
        <p:spPr>
          <a:xfrm>
            <a:off x="4925568" y="2481072"/>
            <a:ext cx="1170432" cy="1155903"/>
          </a:xfrm>
          <a:prstGeom prst="rect">
            <a:avLst/>
          </a:prstGeom>
          <a:solidFill>
            <a:srgbClr val="FF0000">
              <a:alpha val="14902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18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15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281B0-ACB7-3418-527F-29CF1DAA9956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 err="1">
                <a:latin typeface="Bahnschrift" panose="020B0502040204020203" pitchFamily="34" charset="0"/>
              </a:rPr>
              <a:t>What</a:t>
            </a:r>
            <a:r>
              <a:rPr lang="fr-BE" sz="4400" dirty="0">
                <a:latin typeface="Bahnschrift" panose="020B0502040204020203" pitchFamily="34" charset="0"/>
              </a:rPr>
              <a:t> </a:t>
            </a:r>
            <a:r>
              <a:rPr lang="fr-BE" sz="4400" dirty="0" err="1">
                <a:latin typeface="Bahnschrift" panose="020B0502040204020203" pitchFamily="34" charset="0"/>
              </a:rPr>
              <a:t>is</a:t>
            </a:r>
            <a:r>
              <a:rPr lang="fr-BE" sz="4400" dirty="0">
                <a:latin typeface="Bahnschrift" panose="020B0502040204020203" pitchFamily="34" charset="0"/>
              </a:rPr>
              <a:t> </a:t>
            </a:r>
            <a:r>
              <a:rPr lang="fr-BE" sz="4400" dirty="0" err="1">
                <a:latin typeface="Bahnschrift" panose="020B0502040204020203" pitchFamily="34" charset="0"/>
              </a:rPr>
              <a:t>next</a:t>
            </a:r>
            <a:r>
              <a:rPr lang="fr-BE" sz="4400" dirty="0">
                <a:latin typeface="Bahnschrift" panose="020B0502040204020203" pitchFamily="34" charset="0"/>
              </a:rPr>
              <a:t> ?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34214-CA5D-84F1-1446-607D0B27128C}"/>
              </a:ext>
            </a:extLst>
          </p:cNvPr>
          <p:cNvSpPr txBox="1"/>
          <p:nvPr/>
        </p:nvSpPr>
        <p:spPr>
          <a:xfrm>
            <a:off x="1268022" y="1529234"/>
            <a:ext cx="91883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>
                <a:latin typeface="Bahnschrift" panose="020B0502040204020203" pitchFamily="34" charset="0"/>
              </a:rPr>
              <a:t>Investigate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what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optimization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metrics</a:t>
            </a:r>
            <a:r>
              <a:rPr lang="fr-BE" sz="3200" dirty="0">
                <a:latin typeface="Bahnschrift" panose="020B0502040204020203" pitchFamily="34" charset="0"/>
              </a:rPr>
              <a:t>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32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>
                <a:latin typeface="Bahnschrift" panose="020B0502040204020203" pitchFamily="34" charset="0"/>
              </a:rPr>
              <a:t>Refining</a:t>
            </a:r>
            <a:r>
              <a:rPr lang="fr-BE" sz="3200" dirty="0">
                <a:latin typeface="Bahnschrift" panose="020B0502040204020203" pitchFamily="34" charset="0"/>
              </a:rPr>
              <a:t> the </a:t>
            </a:r>
            <a:r>
              <a:rPr lang="fr-BE" sz="3200" dirty="0" err="1">
                <a:latin typeface="Bahnschrift" panose="020B0502040204020203" pitchFamily="34" charset="0"/>
              </a:rPr>
              <a:t>feature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selection</a:t>
            </a:r>
            <a:endParaRPr lang="fr-BE" sz="32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32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>
                <a:latin typeface="Bahnschrift" panose="020B0502040204020203" pitchFamily="34" charset="0"/>
              </a:rPr>
              <a:t>Choosing</a:t>
            </a:r>
            <a:r>
              <a:rPr lang="fr-BE" sz="3200" dirty="0">
                <a:latin typeface="Bahnschrift" panose="020B0502040204020203" pitchFamily="34" charset="0"/>
              </a:rPr>
              <a:t> the model to train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32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>
                <a:latin typeface="Bahnschrift" panose="020B0502040204020203" pitchFamily="34" charset="0"/>
              </a:rPr>
              <a:t>Train the model and </a:t>
            </a:r>
            <a:r>
              <a:rPr lang="fr-BE" sz="3200" dirty="0" err="1">
                <a:latin typeface="Bahnschrift" panose="020B0502040204020203" pitchFamily="34" charset="0"/>
              </a:rPr>
              <a:t>assess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its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efficiency</a:t>
            </a:r>
            <a:endParaRPr lang="fr-BE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29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16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9BA76E-3F3F-33E2-B0E2-68CDB46F9B58}"/>
              </a:ext>
            </a:extLst>
          </p:cNvPr>
          <p:cNvSpPr txBox="1"/>
          <p:nvPr/>
        </p:nvSpPr>
        <p:spPr>
          <a:xfrm>
            <a:off x="1347394" y="2646653"/>
            <a:ext cx="94972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6600" dirty="0">
                <a:latin typeface="Bahnschrift" panose="020B0502040204020203" pitchFamily="34" charset="0"/>
              </a:rPr>
              <a:t>Questions</a:t>
            </a:r>
            <a:endParaRPr lang="en-BE" sz="6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1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own-going muon recorded in KM3NeTORCA6 detector">
            <a:hlinkClick r:id="" action="ppaction://media"/>
            <a:extLst>
              <a:ext uri="{FF2B5EF4-FFF2-40B4-BE49-F238E27FC236}">
                <a16:creationId xmlns:a16="http://schemas.microsoft.com/office/drawing/2014/main" id="{7FC782D5-47F8-1DCB-6689-32B07BD940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568" end="8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783" y="2183269"/>
            <a:ext cx="7372469" cy="414701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2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28B7F-F55D-2CC7-DE62-E1FB8761B86D}"/>
              </a:ext>
            </a:extLst>
          </p:cNvPr>
          <p:cNvSpPr txBox="1"/>
          <p:nvPr/>
        </p:nvSpPr>
        <p:spPr>
          <a:xfrm>
            <a:off x="721962" y="435252"/>
            <a:ext cx="6078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Exposition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CFB82-9E30-8FEE-DAF5-001CC51AEF9C}"/>
              </a:ext>
            </a:extLst>
          </p:cNvPr>
          <p:cNvSpPr txBox="1"/>
          <p:nvPr/>
        </p:nvSpPr>
        <p:spPr>
          <a:xfrm>
            <a:off x="896233" y="1543445"/>
            <a:ext cx="9815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BE" sz="2800" dirty="0">
                <a:latin typeface="Bahnschrift" panose="020B0502040204020203" pitchFamily="34" charset="0"/>
              </a:rPr>
              <a:t>KM3NeT : Neutrino </a:t>
            </a:r>
            <a:r>
              <a:rPr lang="fr-BE" sz="2800" dirty="0" err="1">
                <a:latin typeface="Bahnschrift" panose="020B0502040204020203" pitchFamily="34" charset="0"/>
              </a:rPr>
              <a:t>detection</a:t>
            </a:r>
            <a:r>
              <a:rPr lang="fr-BE" sz="2800" dirty="0">
                <a:latin typeface="Bahnschrift" panose="020B0502040204020203" pitchFamily="34" charset="0"/>
              </a:rPr>
              <a:t> </a:t>
            </a:r>
            <a:r>
              <a:rPr lang="fr-BE" sz="2800" dirty="0" err="1">
                <a:latin typeface="Bahnschrift" panose="020B0502040204020203" pitchFamily="34" charset="0"/>
              </a:rPr>
              <a:t>through</a:t>
            </a:r>
            <a:r>
              <a:rPr lang="fr-BE" sz="2800" dirty="0">
                <a:latin typeface="Bahnschrift" panose="020B0502040204020203" pitchFamily="34" charset="0"/>
              </a:rPr>
              <a:t> </a:t>
            </a:r>
            <a:r>
              <a:rPr lang="fr-BE" sz="2800" dirty="0" err="1">
                <a:latin typeface="Bahnschrift" panose="020B0502040204020203" pitchFamily="34" charset="0"/>
              </a:rPr>
              <a:t>Cherenkov</a:t>
            </a:r>
            <a:r>
              <a:rPr lang="fr-BE" sz="2800" dirty="0">
                <a:latin typeface="Bahnschrift" panose="020B0502040204020203" pitchFamily="34" charset="0"/>
              </a:rPr>
              <a:t> </a:t>
            </a:r>
            <a:r>
              <a:rPr lang="fr-BE" sz="2800" dirty="0" err="1">
                <a:latin typeface="Bahnschrift" panose="020B0502040204020203" pitchFamily="34" charset="0"/>
              </a:rPr>
              <a:t>effect</a:t>
            </a:r>
            <a:endParaRPr lang="en-BE" sz="2800" dirty="0">
              <a:latin typeface="Bahnschrift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DF5BE08-B43B-4444-BFD5-5FD883E41447}"/>
              </a:ext>
            </a:extLst>
          </p:cNvPr>
          <p:cNvSpPr/>
          <p:nvPr/>
        </p:nvSpPr>
        <p:spPr>
          <a:xfrm rot="169289">
            <a:off x="5931877" y="2818899"/>
            <a:ext cx="415744" cy="28757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0D819C-FED3-4BA0-9A7D-0CF094A6C138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6336607" y="2917145"/>
            <a:ext cx="1090916" cy="3313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D4184D-FB8C-464E-7D7C-B29EBAAB8946}"/>
              </a:ext>
            </a:extLst>
          </p:cNvPr>
          <p:cNvSpPr/>
          <p:nvPr/>
        </p:nvSpPr>
        <p:spPr>
          <a:xfrm>
            <a:off x="5996940" y="4122420"/>
            <a:ext cx="236220" cy="28000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C1F664-AF43-D77D-6CEF-21D76BC2E91A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703320" y="4262423"/>
            <a:ext cx="2293620" cy="85059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EF2BB4-4C06-422A-D03C-28D06764CA8D}"/>
              </a:ext>
            </a:extLst>
          </p:cNvPr>
          <p:cNvSpPr txBox="1"/>
          <p:nvPr/>
        </p:nvSpPr>
        <p:spPr>
          <a:xfrm>
            <a:off x="7516403" y="2682718"/>
            <a:ext cx="186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Bahnschrift" panose="020B0502040204020203" pitchFamily="34" charset="0"/>
              </a:rPr>
              <a:t>Detector Unit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680E8-5949-0393-72A6-667900D15750}"/>
              </a:ext>
            </a:extLst>
          </p:cNvPr>
          <p:cNvSpPr txBox="1"/>
          <p:nvPr/>
        </p:nvSpPr>
        <p:spPr>
          <a:xfrm>
            <a:off x="2178351" y="5134039"/>
            <a:ext cx="265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50"/>
                </a:solidFill>
                <a:latin typeface="Bahnschrift" panose="020B0502040204020203" pitchFamily="34" charset="0"/>
              </a:rPr>
              <a:t>Digital Optical Module </a:t>
            </a:r>
          </a:p>
          <a:p>
            <a:r>
              <a:rPr lang="en-GB" sz="2000" dirty="0">
                <a:solidFill>
                  <a:srgbClr val="00B050"/>
                </a:solidFill>
                <a:latin typeface="Bahnschrift" panose="020B0502040204020203" pitchFamily="34" charset="0"/>
              </a:rPr>
              <a:t>(31 photomultiplier tubes)</a:t>
            </a:r>
          </a:p>
        </p:txBody>
      </p:sp>
    </p:spTree>
    <p:extLst>
      <p:ext uri="{BB962C8B-B14F-4D97-AF65-F5344CB8AC3E}">
        <p14:creationId xmlns:p14="http://schemas.microsoft.com/office/powerpoint/2010/main" val="245181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83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6" grpId="0"/>
      <p:bldP spid="16" grpId="1"/>
      <p:bldP spid="17" grpId="0"/>
      <p:bldP spid="1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3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94F8B-54F7-8A20-A5C2-6C38288FB9D9}"/>
              </a:ext>
            </a:extLst>
          </p:cNvPr>
          <p:cNvSpPr txBox="1"/>
          <p:nvPr/>
        </p:nvSpPr>
        <p:spPr>
          <a:xfrm>
            <a:off x="721962" y="435252"/>
            <a:ext cx="6078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 err="1">
                <a:latin typeface="Bahnschrift" panose="020B0502040204020203" pitchFamily="34" charset="0"/>
              </a:rPr>
              <a:t>Problem</a:t>
            </a:r>
            <a:r>
              <a:rPr lang="fr-BE" sz="4400" dirty="0">
                <a:latin typeface="Bahnschrift" panose="020B0502040204020203" pitchFamily="34" charset="0"/>
              </a:rPr>
              <a:t> </a:t>
            </a:r>
            <a:r>
              <a:rPr lang="fr-BE" sz="4400" dirty="0" err="1">
                <a:latin typeface="Bahnschrift" panose="020B0502040204020203" pitchFamily="34" charset="0"/>
              </a:rPr>
              <a:t>statement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0A4B6-D7A6-4ADE-F5AB-AA8161602065}"/>
              </a:ext>
            </a:extLst>
          </p:cNvPr>
          <p:cNvSpPr txBox="1"/>
          <p:nvPr/>
        </p:nvSpPr>
        <p:spPr>
          <a:xfrm>
            <a:off x="1247925" y="1362738"/>
            <a:ext cx="9188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 err="1">
                <a:latin typeface="Bahnschrift" panose="020B0502040204020203" pitchFamily="34" charset="0"/>
              </a:rPr>
              <a:t>Overwhelming</a:t>
            </a:r>
            <a:r>
              <a:rPr lang="fr-BE" sz="2800" dirty="0">
                <a:latin typeface="Bahnschrift" panose="020B0502040204020203" pitchFamily="34" charset="0"/>
              </a:rPr>
              <a:t> </a:t>
            </a:r>
            <a:r>
              <a:rPr lang="fr-BE" sz="2800" dirty="0" err="1">
                <a:latin typeface="Bahnschrift" panose="020B0502040204020203" pitchFamily="34" charset="0"/>
              </a:rPr>
              <a:t>number</a:t>
            </a:r>
            <a:r>
              <a:rPr lang="fr-BE" sz="2800" dirty="0">
                <a:latin typeface="Bahnschrift" panose="020B0502040204020203" pitchFamily="34" charset="0"/>
              </a:rPr>
              <a:t> of </a:t>
            </a:r>
            <a:r>
              <a:rPr lang="fr-BE" sz="2800" dirty="0" err="1">
                <a:latin typeface="Bahnschrift" panose="020B0502040204020203" pitchFamily="34" charset="0"/>
              </a:rPr>
              <a:t>atmospheric</a:t>
            </a:r>
            <a:r>
              <a:rPr lang="fr-BE" sz="2800" dirty="0">
                <a:latin typeface="Bahnschrift" panose="020B0502040204020203" pitchFamily="34" charset="0"/>
              </a:rPr>
              <a:t> muons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BE" sz="2800" dirty="0">
              <a:latin typeface="Bahnschrif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55964-1BF0-2145-B5DE-190C37145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05" y="1982910"/>
            <a:ext cx="8223727" cy="40633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5DA056-E59A-7962-6B9E-22B85D2D9B61}"/>
              </a:ext>
            </a:extLst>
          </p:cNvPr>
          <p:cNvSpPr/>
          <p:nvPr/>
        </p:nvSpPr>
        <p:spPr>
          <a:xfrm>
            <a:off x="2381459" y="2241375"/>
            <a:ext cx="3567165" cy="3596718"/>
          </a:xfrm>
          <a:prstGeom prst="rect">
            <a:avLst/>
          </a:prstGeom>
          <a:solidFill>
            <a:srgbClr val="0000FF">
              <a:alpha val="14902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587FDF-7846-5473-89D6-CB370A02DF69}"/>
              </a:ext>
            </a:extLst>
          </p:cNvPr>
          <p:cNvCxnSpPr>
            <a:cxnSpLocks/>
          </p:cNvCxnSpPr>
          <p:nvPr/>
        </p:nvCxnSpPr>
        <p:spPr>
          <a:xfrm>
            <a:off x="6116097" y="2984360"/>
            <a:ext cx="0" cy="241160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ED6E29-13CB-4DB2-9CCA-61A1F09133C8}"/>
              </a:ext>
            </a:extLst>
          </p:cNvPr>
          <p:cNvSpPr txBox="1"/>
          <p:nvPr/>
        </p:nvSpPr>
        <p:spPr>
          <a:xfrm>
            <a:off x="6270073" y="3675784"/>
            <a:ext cx="2652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latin typeface="Bahnschrift" panose="020B0502040204020203" pitchFamily="34" charset="0"/>
              </a:rPr>
              <a:t>7 to 9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9841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4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9059B-73F5-813C-DB75-10E672EDD576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Objective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C0705-4C79-DF53-79A5-9BBCCE10A878}"/>
              </a:ext>
            </a:extLst>
          </p:cNvPr>
          <p:cNvSpPr txBox="1"/>
          <p:nvPr/>
        </p:nvSpPr>
        <p:spPr>
          <a:xfrm>
            <a:off x="1268022" y="1204693"/>
            <a:ext cx="9188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i="1" dirty="0" err="1">
                <a:latin typeface="Bahnschrift" panose="020B0502040204020203" pitchFamily="34" charset="0"/>
              </a:rPr>
              <a:t>Finding</a:t>
            </a:r>
            <a:r>
              <a:rPr lang="fr-BE" sz="3200" i="1" dirty="0">
                <a:latin typeface="Bahnschrift" panose="020B0502040204020203" pitchFamily="34" charset="0"/>
              </a:rPr>
              <a:t> a </a:t>
            </a:r>
            <a:r>
              <a:rPr lang="fr-BE" sz="3200" i="1" dirty="0" err="1">
                <a:latin typeface="Bahnschrift" panose="020B0502040204020203" pitchFamily="34" charset="0"/>
              </a:rPr>
              <a:t>criterion</a:t>
            </a:r>
            <a:r>
              <a:rPr lang="fr-BE" sz="3200" i="1" dirty="0">
                <a:latin typeface="Bahnschrift" panose="020B0502040204020203" pitchFamily="34" charset="0"/>
              </a:rPr>
              <a:t> for </a:t>
            </a:r>
            <a:r>
              <a:rPr lang="fr-BE" sz="3200" i="1" dirty="0" err="1">
                <a:latin typeface="Bahnschrift" panose="020B0502040204020203" pitchFamily="34" charset="0"/>
              </a:rPr>
              <a:t>which</a:t>
            </a:r>
            <a:r>
              <a:rPr lang="fr-BE" sz="3200" i="1" dirty="0">
                <a:latin typeface="Bahnschrift" panose="020B0502040204020203" pitchFamily="34" charset="0"/>
              </a:rPr>
              <a:t> the signal to noise ratio </a:t>
            </a:r>
            <a:r>
              <a:rPr lang="fr-BE" sz="3200" i="1" dirty="0" err="1">
                <a:latin typeface="Bahnschrift" panose="020B0502040204020203" pitchFamily="34" charset="0"/>
              </a:rPr>
              <a:t>increases</a:t>
            </a:r>
            <a:endParaRPr lang="en-BE" sz="3200" i="1" dirty="0">
              <a:latin typeface="Bahnschrif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883D1F-D577-114C-6409-469313A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56" y="2507455"/>
            <a:ext cx="7261608" cy="35670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A2C4E-38A1-1005-78F9-E305269612B6}"/>
              </a:ext>
            </a:extLst>
          </p:cNvPr>
          <p:cNvSpPr txBox="1"/>
          <p:nvPr/>
        </p:nvSpPr>
        <p:spPr>
          <a:xfrm>
            <a:off x="1587136" y="3736775"/>
            <a:ext cx="279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 err="1">
                <a:latin typeface="Bahnschrift" panose="020B0502040204020203" pitchFamily="34" charset="0"/>
              </a:rPr>
              <a:t>Ideally</a:t>
            </a:r>
            <a:endParaRPr lang="en-BE" sz="24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78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5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A169E-5B24-8126-3485-89C2CF275054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Method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46C25-7BC3-8CAC-8DBE-313FA2D864E5}"/>
              </a:ext>
            </a:extLst>
          </p:cNvPr>
          <p:cNvSpPr txBox="1"/>
          <p:nvPr/>
        </p:nvSpPr>
        <p:spPr>
          <a:xfrm>
            <a:off x="1268022" y="1204693"/>
            <a:ext cx="91883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>
                <a:latin typeface="Bahnschrift" panose="020B0502040204020203" pitchFamily="34" charset="0"/>
              </a:rPr>
              <a:t>Monte-Carlo simulations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32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>
                <a:latin typeface="Bahnschrift" panose="020B0502040204020203" pitchFamily="34" charset="0"/>
              </a:rPr>
              <a:t>Feature</a:t>
            </a:r>
            <a:r>
              <a:rPr lang="fr-BE" sz="3200" dirty="0">
                <a:latin typeface="Bahnschrift" panose="020B0502040204020203" pitchFamily="34" charset="0"/>
              </a:rPr>
              <a:t> extrapolation </a:t>
            </a:r>
            <a:r>
              <a:rPr lang="fr-BE" sz="3200" dirty="0" err="1">
                <a:latin typeface="Bahnschrift" panose="020B0502040204020203" pitchFamily="34" charset="0"/>
              </a:rPr>
              <a:t>from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raw</a:t>
            </a:r>
            <a:r>
              <a:rPr lang="fr-BE" sz="3200" dirty="0">
                <a:latin typeface="Bahnschrift" panose="020B0502040204020203" pitchFamily="34" charset="0"/>
              </a:rPr>
              <a:t> data 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Bahnschrift" panose="020B0502040204020203" pitchFamily="34" charset="0"/>
              </a:rPr>
              <a:t>Energy of particles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Bahnschrift" panose="020B0502040204020203" pitchFamily="34" charset="0"/>
              </a:rPr>
              <a:t>Repartition of photons in detector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Bahnschrift" panose="020B0502040204020203" pitchFamily="34" charset="0"/>
              </a:rPr>
              <a:t>Geometry of the track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Bahnschrift" panose="020B0502040204020203" pitchFamily="34" charset="0"/>
              </a:rPr>
              <a:t>…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32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Selection of a model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BE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49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FDAED27-A95A-639C-D873-6F5193A36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" y="1733128"/>
            <a:ext cx="5852172" cy="4389129"/>
          </a:xfrm>
          <a:prstGeom prst="rect">
            <a:avLst/>
          </a:prstGeom>
        </p:spPr>
      </p:pic>
      <p:pic>
        <p:nvPicPr>
          <p:cNvPr id="11" name="Picture 10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1CC560C-4169-9356-951E-FEF127148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14" y="1733128"/>
            <a:ext cx="5852172" cy="438912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6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0E865-1D2B-895F-28C0-2FFED04EC71F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Method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B46FB-FC82-830B-4A9A-21DD438FC308}"/>
              </a:ext>
            </a:extLst>
          </p:cNvPr>
          <p:cNvSpPr txBox="1"/>
          <p:nvPr/>
        </p:nvSpPr>
        <p:spPr>
          <a:xfrm>
            <a:off x="1268022" y="1204693"/>
            <a:ext cx="918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err="1">
                <a:latin typeface="Bahnschrift" panose="020B0502040204020203" pitchFamily="34" charset="0"/>
              </a:rPr>
              <a:t>Features</a:t>
            </a:r>
            <a:r>
              <a:rPr lang="fr-BE" sz="3200" dirty="0">
                <a:latin typeface="Bahnschrift" panose="020B0502040204020203" pitchFamily="34" charset="0"/>
              </a:rPr>
              <a:t> : </a:t>
            </a:r>
            <a:r>
              <a:rPr lang="fr-BE" sz="3200" dirty="0" err="1">
                <a:latin typeface="Bahnschrift" panose="020B0502040204020203" pitchFamily="34" charset="0"/>
              </a:rPr>
              <a:t>some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examples</a:t>
            </a:r>
            <a:endParaRPr lang="en-BE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31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7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0E865-1D2B-895F-28C0-2FFED04EC71F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Method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B46FB-FC82-830B-4A9A-21DD438FC308}"/>
              </a:ext>
            </a:extLst>
          </p:cNvPr>
          <p:cNvSpPr txBox="1"/>
          <p:nvPr/>
        </p:nvSpPr>
        <p:spPr>
          <a:xfrm>
            <a:off x="1268022" y="1204693"/>
            <a:ext cx="100857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>
                <a:latin typeface="Bahnschrift" panose="020B0502040204020203" pitchFamily="34" charset="0"/>
              </a:rPr>
              <a:t>Model </a:t>
            </a:r>
            <a:r>
              <a:rPr lang="fr-BE" sz="3200" dirty="0" err="1">
                <a:latin typeface="Bahnschrift" panose="020B0502040204020203" pitchFamily="34" charset="0"/>
              </a:rPr>
              <a:t>selection</a:t>
            </a:r>
            <a:r>
              <a:rPr lang="fr-BE" sz="3200" dirty="0">
                <a:latin typeface="Bahnschrift" panose="020B0502040204020203" pitchFamily="34" charset="0"/>
              </a:rPr>
              <a:t> : A simple model first</a:t>
            </a:r>
          </a:p>
          <a:p>
            <a:endParaRPr lang="fr-BE" sz="3200" dirty="0">
              <a:latin typeface="Bahnschrift" panose="020B0502040204020203" pitchFamily="34" charset="0"/>
            </a:endParaRPr>
          </a:p>
          <a:p>
            <a:r>
              <a:rPr lang="fr-BE" sz="3200" i="1" dirty="0" err="1">
                <a:latin typeface="Bahnschrift" panose="020B0502040204020203" pitchFamily="34" charset="0"/>
              </a:rPr>
              <a:t>Optimizing</a:t>
            </a:r>
            <a:r>
              <a:rPr lang="fr-BE" sz="3200" i="1" dirty="0">
                <a:latin typeface="Bahnschrift" panose="020B0502040204020203" pitchFamily="34" charset="0"/>
              </a:rPr>
              <a:t> the covariance </a:t>
            </a:r>
            <a:r>
              <a:rPr lang="fr-BE" sz="3200" i="1" dirty="0" err="1">
                <a:latin typeface="Bahnschrift" panose="020B0502040204020203" pitchFamily="34" charset="0"/>
              </a:rPr>
              <a:t>between</a:t>
            </a:r>
            <a:r>
              <a:rPr lang="fr-BE" sz="3200" i="1" dirty="0">
                <a:latin typeface="Bahnschrift" panose="020B0502040204020203" pitchFamily="34" charset="0"/>
              </a:rPr>
              <a:t> an </a:t>
            </a:r>
            <a:r>
              <a:rPr lang="fr-BE" sz="3200" i="1" dirty="0" err="1">
                <a:latin typeface="Bahnschrift" panose="020B0502040204020203" pitchFamily="34" charset="0"/>
              </a:rPr>
              <a:t>ideal</a:t>
            </a:r>
            <a:r>
              <a:rPr lang="fr-BE" sz="3200" i="1" dirty="0">
                <a:latin typeface="Bahnschrift" panose="020B0502040204020203" pitchFamily="34" charset="0"/>
              </a:rPr>
              <a:t> </a:t>
            </a:r>
            <a:r>
              <a:rPr lang="fr-BE" sz="3200" i="1" dirty="0" err="1">
                <a:latin typeface="Bahnschrift" panose="020B0502040204020203" pitchFamily="34" charset="0"/>
              </a:rPr>
              <a:t>feature</a:t>
            </a:r>
            <a:r>
              <a:rPr lang="fr-BE" sz="3200" i="1" dirty="0">
                <a:latin typeface="Bahnschrift" panose="020B0502040204020203" pitchFamily="34" charset="0"/>
              </a:rPr>
              <a:t> and the </a:t>
            </a:r>
            <a:r>
              <a:rPr lang="fr-BE" sz="3200" i="1" dirty="0" err="1">
                <a:latin typeface="Bahnschrift" panose="020B0502040204020203" pitchFamily="34" charset="0"/>
              </a:rPr>
              <a:t>target</a:t>
            </a:r>
            <a:r>
              <a:rPr lang="fr-BE" sz="3200" i="1" dirty="0">
                <a:latin typeface="Bahnschrift" panose="020B0502040204020203" pitchFamily="34" charset="0"/>
              </a:rPr>
              <a:t> </a:t>
            </a:r>
            <a:r>
              <a:rPr lang="fr-BE" sz="3200" i="1" dirty="0" err="1">
                <a:latin typeface="Bahnschrift" panose="020B0502040204020203" pitchFamily="34" charset="0"/>
              </a:rPr>
              <a:t>feature</a:t>
            </a:r>
            <a:r>
              <a:rPr lang="fr-BE" sz="3200" i="1" dirty="0">
                <a:latin typeface="Bahnschrift" panose="020B0502040204020203" pitchFamily="34" charset="0"/>
              </a:rPr>
              <a:t> : the type of the </a:t>
            </a:r>
            <a:r>
              <a:rPr lang="fr-BE" sz="3200" i="1" dirty="0" err="1">
                <a:latin typeface="Bahnschrift" panose="020B0502040204020203" pitchFamily="34" charset="0"/>
              </a:rPr>
              <a:t>event</a:t>
            </a:r>
            <a:r>
              <a:rPr lang="fr-BE" sz="3200" i="1" dirty="0">
                <a:latin typeface="Bahnschrift" panose="020B0502040204020203" pitchFamily="34" charset="0"/>
              </a:rPr>
              <a:t> (muon or neutrino)</a:t>
            </a:r>
          </a:p>
          <a:p>
            <a:endParaRPr lang="fr-BE" sz="3200" dirty="0">
              <a:latin typeface="Bahnschrift" panose="020B0502040204020203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BE" sz="3200" dirty="0" err="1">
                <a:latin typeface="Bahnschrift" panose="020B0502040204020203" pitchFamily="34" charset="0"/>
              </a:rPr>
              <a:t>Linear</a:t>
            </a:r>
            <a:r>
              <a:rPr lang="fr-BE" sz="3200" dirty="0">
                <a:latin typeface="Bahnschrift" panose="020B0502040204020203" pitchFamily="34" charset="0"/>
              </a:rPr>
              <a:t> combination of </a:t>
            </a:r>
            <a:r>
              <a:rPr lang="fr-BE" sz="3200" dirty="0" err="1">
                <a:latin typeface="Bahnschrift" panose="020B0502040204020203" pitchFamily="34" charset="0"/>
              </a:rPr>
              <a:t>features</a:t>
            </a:r>
            <a:endParaRPr lang="en-BE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8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0E865-1D2B-895F-28C0-2FFED04EC71F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Method</a:t>
            </a:r>
            <a:endParaRPr lang="en-BE" sz="4400" dirty="0"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5B46FB-FC82-830B-4A9A-21DD438FC308}"/>
                  </a:ext>
                </a:extLst>
              </p:cNvPr>
              <p:cNvSpPr txBox="1"/>
              <p:nvPr/>
            </p:nvSpPr>
            <p:spPr>
              <a:xfrm>
                <a:off x="1268022" y="1204693"/>
                <a:ext cx="9594246" cy="3655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3200" dirty="0">
                    <a:latin typeface="Bahnschrift" panose="020B0502040204020203" pitchFamily="34" charset="0"/>
                  </a:rPr>
                  <a:t>Model :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Linear</a:t>
                </a:r>
                <a:r>
                  <a:rPr lang="fr-BE" sz="3200" dirty="0">
                    <a:latin typeface="Bahnschrift" panose="020B0502040204020203" pitchFamily="34" charset="0"/>
                  </a:rPr>
                  <a:t> combination of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features</a:t>
                </a:r>
                <a:endParaRPr lang="en-BE" sz="3200" dirty="0">
                  <a:latin typeface="Bahnschrift" panose="020B0502040204020203" pitchFamily="34" charset="0"/>
                </a:endParaRPr>
              </a:p>
              <a:p>
                <a:endParaRPr lang="fr-BE" sz="3200" dirty="0">
                  <a:latin typeface="Bahnschrift" panose="020B0502040204020203" pitchFamily="34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fr-BE" sz="3200" dirty="0" err="1">
                    <a:latin typeface="Bahnschrift" panose="020B0502040204020203" pitchFamily="34" charset="0"/>
                  </a:rPr>
                  <a:t>optimizing</a:t>
                </a:r>
                <a:r>
                  <a:rPr lang="fr-BE" sz="3200" dirty="0">
                    <a:latin typeface="Bahnschrift" panose="020B0502040204020203" pitchFamily="34" charset="0"/>
                  </a:rPr>
                  <a:t> the covariance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between</a:t>
                </a:r>
                <a:r>
                  <a:rPr lang="fr-BE" sz="3200" dirty="0">
                    <a:latin typeface="Bahnschrift" panose="020B0502040204020203" pitchFamily="34" charset="0"/>
                  </a:rPr>
                  <a:t> an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ideal</a:t>
                </a:r>
                <a:r>
                  <a:rPr lang="fr-BE" sz="3200" dirty="0">
                    <a:latin typeface="Bahnschrift" panose="020B0502040204020203" pitchFamily="34" charset="0"/>
                  </a:rPr>
                  <a:t>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feature</a:t>
                </a:r>
                <a:r>
                  <a:rPr lang="fr-BE" sz="3200" dirty="0">
                    <a:latin typeface="Bahnschrift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𝑜𝑝𝑡𝑖</m:t>
                        </m:r>
                      </m:sub>
                    </m:sSub>
                  </m:oMath>
                </a14:m>
                <a:r>
                  <a:rPr lang="fr-BE" sz="3200" dirty="0">
                    <a:latin typeface="Bahnschrift" panose="020B0502040204020203" pitchFamily="34" charset="0"/>
                  </a:rPr>
                  <a:t>) and the « type »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feature</a:t>
                </a:r>
                <a:r>
                  <a:rPr lang="fr-BE" sz="3200" dirty="0">
                    <a:latin typeface="Bahnschrift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𝑡𝑦𝑝𝑒</m:t>
                        </m:r>
                      </m:sub>
                    </m:sSub>
                  </m:oMath>
                </a14:m>
                <a:r>
                  <a:rPr lang="fr-BE" sz="3200" dirty="0">
                    <a:latin typeface="Bahnschrift" panose="020B0502040204020203" pitchFamily="34" charset="0"/>
                  </a:rPr>
                  <a:t>)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fr-BE" sz="3200" dirty="0">
                  <a:latin typeface="Bahnschrift" panose="020B0502040204020203" pitchFamily="34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fr-BE" sz="3200" dirty="0" err="1">
                    <a:latin typeface="Bahnschrift" panose="020B0502040204020203" pitchFamily="34" charset="0"/>
                  </a:rPr>
                  <a:t>Idea</a:t>
                </a:r>
                <a:r>
                  <a:rPr lang="fr-BE" sz="3200" dirty="0">
                    <a:latin typeface="Bahnschrift" panose="020B0502040204020203" pitchFamily="34" charset="0"/>
                  </a:rPr>
                  <a:t> : A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𝑜𝑝𝑡𝑖</m:t>
                        </m:r>
                      </m:sub>
                    </m:sSub>
                  </m:oMath>
                </a14:m>
                <a:r>
                  <a:rPr lang="fr-BE" sz="3200" dirty="0">
                    <a:latin typeface="Bahnschrift" panose="020B0502040204020203" pitchFamily="34" charset="0"/>
                  </a:rPr>
                  <a:t>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is</a:t>
                </a:r>
                <a:r>
                  <a:rPr lang="fr-BE" sz="3200" dirty="0">
                    <a:latin typeface="Bahnschrift" panose="020B0502040204020203" pitchFamily="34" charset="0"/>
                  </a:rPr>
                  <a:t>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linked</a:t>
                </a:r>
                <a:r>
                  <a:rPr lang="fr-BE" sz="3200" dirty="0">
                    <a:latin typeface="Bahnschrift" panose="020B0502040204020203" pitchFamily="34" charset="0"/>
                  </a:rPr>
                  <a:t> to a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𝑡𝑦𝑝𝑒</m:t>
                        </m:r>
                      </m:sub>
                    </m:sSub>
                  </m:oMath>
                </a14:m>
                <a:r>
                  <a:rPr lang="fr-BE" sz="3200" dirty="0">
                    <a:latin typeface="Bahnschrift" panose="020B0502040204020203" pitchFamily="34" charset="0"/>
                  </a:rPr>
                  <a:t>.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5B46FB-FC82-830B-4A9A-21DD438FC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22" y="1204693"/>
                <a:ext cx="9594246" cy="3655103"/>
              </a:xfrm>
              <a:prstGeom prst="rect">
                <a:avLst/>
              </a:prstGeom>
              <a:blipFill>
                <a:blip r:embed="rId2"/>
                <a:stretch>
                  <a:fillRect l="-1588" t="-2170" b="-3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79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9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0E865-1D2B-895F-28C0-2FFED04EC71F}"/>
              </a:ext>
            </a:extLst>
          </p:cNvPr>
          <p:cNvSpPr txBox="1"/>
          <p:nvPr/>
        </p:nvSpPr>
        <p:spPr>
          <a:xfrm>
            <a:off x="721962" y="435252"/>
            <a:ext cx="949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Method</a:t>
            </a:r>
            <a:endParaRPr lang="en-BE" sz="4400" dirty="0"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5B46FB-FC82-830B-4A9A-21DD438FC308}"/>
                  </a:ext>
                </a:extLst>
              </p:cNvPr>
              <p:cNvSpPr txBox="1"/>
              <p:nvPr/>
            </p:nvSpPr>
            <p:spPr>
              <a:xfrm>
                <a:off x="1268022" y="1204693"/>
                <a:ext cx="9594246" cy="5584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3200" dirty="0">
                    <a:latin typeface="Bahnschrift" panose="020B0502040204020203" pitchFamily="34" charset="0"/>
                  </a:rPr>
                  <a:t>Model :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Linear</a:t>
                </a:r>
                <a:r>
                  <a:rPr lang="fr-BE" sz="3200" dirty="0">
                    <a:latin typeface="Bahnschrift" panose="020B0502040204020203" pitchFamily="34" charset="0"/>
                  </a:rPr>
                  <a:t> combination of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features</a:t>
                </a:r>
                <a:endParaRPr lang="fr-BE" sz="3200" dirty="0">
                  <a:latin typeface="Bahnschrift" panose="020B0502040204020203" pitchFamily="34" charset="0"/>
                </a:endParaRPr>
              </a:p>
              <a:p>
                <a:endParaRPr lang="fr-BE" sz="3200" dirty="0">
                  <a:latin typeface="Bahnschrift" panose="020B0502040204020203" pitchFamily="34" charset="0"/>
                </a:endParaRPr>
              </a:p>
              <a:p>
                <a:r>
                  <a:rPr lang="fr-BE" sz="3200" dirty="0">
                    <a:latin typeface="Bahnschrift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BE" sz="3200" dirty="0">
                    <a:latin typeface="Bahnschrift" panose="020B0502040204020203" pitchFamily="34" charset="0"/>
                  </a:rPr>
                  <a:t>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be</a:t>
                </a:r>
                <a:r>
                  <a:rPr lang="fr-BE" sz="3200" dirty="0">
                    <a:latin typeface="Bahnschrift" panose="020B0502040204020203" pitchFamily="34" charset="0"/>
                  </a:rPr>
                  <a:t> all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available</a:t>
                </a:r>
                <a:r>
                  <a:rPr lang="fr-BE" sz="3200" dirty="0">
                    <a:latin typeface="Bahnschrift" panose="020B0502040204020203" pitchFamily="34" charset="0"/>
                  </a:rPr>
                  <a:t>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features</a:t>
                </a:r>
                <a:r>
                  <a:rPr lang="fr-BE" sz="3200" dirty="0">
                    <a:latin typeface="Bahnschrift" panose="020B0502040204020203" pitchFamily="34" charset="0"/>
                  </a:rPr>
                  <a:t> (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with</a:t>
                </a:r>
                <a:r>
                  <a:rPr lang="fr-BE" sz="3200" dirty="0">
                    <a:latin typeface="Bahnschrif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BE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BE" sz="3200" b="0" i="1" smtClean="0">
                        <a:latin typeface="Cambria Math" panose="02040503050406030204" pitchFamily="18" charset="0"/>
                      </a:rPr>
                      <m:t> =1,2,..,</m:t>
                    </m:r>
                    <m:r>
                      <a:rPr lang="fr-BE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BE" sz="3200" dirty="0">
                    <a:latin typeface="Bahnschrift" panose="020B0502040204020203" pitchFamily="34" charset="0"/>
                  </a:rPr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𝑜𝑝𝑡𝑖</m:t>
                        </m:r>
                      </m:sub>
                    </m:sSub>
                    <m:r>
                      <a:rPr lang="fr-BE" sz="32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fr-BE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BE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B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BE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BE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BE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BE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BE" sz="3200" dirty="0">
                    <a:latin typeface="Bahnschrift" panose="020B0502040204020203" pitchFamily="34" charset="0"/>
                  </a:rPr>
                  <a:t> the optimal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feature</a:t>
                </a:r>
                <a:r>
                  <a:rPr lang="fr-BE" sz="3200" dirty="0">
                    <a:latin typeface="Bahnschrift" panose="020B0502040204020203" pitchFamily="34" charset="0"/>
                  </a:rPr>
                  <a:t>.</a:t>
                </a:r>
              </a:p>
              <a:p>
                <a:endParaRPr lang="fr-BE" sz="3200" dirty="0">
                  <a:latin typeface="Bahnschrift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32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fr-B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B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BE" sz="3200" b="0" i="1" smtClean="0">
                                  <a:latin typeface="Cambria Math" panose="02040503050406030204" pitchFamily="18" charset="0"/>
                                </a:rPr>
                                <m:t>𝑜𝑝𝑡𝑖</m:t>
                              </m:r>
                            </m:sub>
                          </m:sSub>
                          <m:r>
                            <a:rPr lang="fr-BE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B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BE" sz="32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d>
                      <m:r>
                        <a:rPr lang="fr-BE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BE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BE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BE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BE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BE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BE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BE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B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fr-BE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BE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BE" sz="3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BE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fr-BE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BE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BE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fr-BE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fr-BE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lang="fr-BE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fr-BE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BE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BE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BE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fr-BE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d>
                            <m:dPr>
                              <m:ctrlPr>
                                <a:rPr lang="fr-B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BE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BE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BE" sz="3200" b="0" i="1" smtClean="0">
                                      <a:latin typeface="Cambria Math" panose="02040503050406030204" pitchFamily="18" charset="0"/>
                                    </a:rPr>
                                    <m:t>𝑜𝑝𝑡𝑖</m:t>
                                  </m:r>
                                </m:sub>
                                <m:sup>
                                  <m:r>
                                    <a:rPr lang="fr-BE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fr-BE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fr-BE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BE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3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BE" sz="3200" b="0" i="1" smtClean="0">
                                          <a:latin typeface="Cambria Math" panose="02040503050406030204" pitchFamily="18" charset="0"/>
                                        </a:rPr>
                                        <m:t>𝑜𝑝𝑡𝑖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fr-BE" sz="3200" dirty="0">
                  <a:latin typeface="Bahnschrift" panose="020B0502040204020203" pitchFamily="34" charset="0"/>
                </a:endParaRPr>
              </a:p>
              <a:p>
                <a:endParaRPr lang="fr-BE" sz="3200" dirty="0">
                  <a:latin typeface="Bahnschrift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fr-BE" sz="3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BE" sz="3200" dirty="0">
                    <a:latin typeface="Bahnschrift" panose="020B0502040204020203" pitchFamily="34" charset="0"/>
                  </a:rPr>
                  <a:t> the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number</a:t>
                </a:r>
                <a:r>
                  <a:rPr lang="fr-BE" sz="3200" dirty="0">
                    <a:latin typeface="Bahnschrift" panose="020B0502040204020203" pitchFamily="34" charset="0"/>
                  </a:rPr>
                  <a:t> of </a:t>
                </a:r>
                <a:r>
                  <a:rPr lang="fr-BE" sz="3200" dirty="0" err="1">
                    <a:latin typeface="Bahnschrift" panose="020B0502040204020203" pitchFamily="34" charset="0"/>
                  </a:rPr>
                  <a:t>samples</a:t>
                </a:r>
                <a:endParaRPr lang="fr-BE" sz="3200" dirty="0">
                  <a:latin typeface="Bahnschrif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5B46FB-FC82-830B-4A9A-21DD438FC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22" y="1204693"/>
                <a:ext cx="9594246" cy="5584414"/>
              </a:xfrm>
              <a:prstGeom prst="rect">
                <a:avLst/>
              </a:prstGeom>
              <a:blipFill>
                <a:blip r:embed="rId2"/>
                <a:stretch>
                  <a:fillRect l="-1588" t="-1419" b="-26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976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369</Words>
  <Application>Microsoft Office PowerPoint</Application>
  <PresentationFormat>Widescreen</PresentationFormat>
  <Paragraphs>101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Bahnschrift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Lovat</dc:creator>
  <cp:lastModifiedBy>Louis Lovat</cp:lastModifiedBy>
  <cp:revision>8</cp:revision>
  <dcterms:created xsi:type="dcterms:W3CDTF">2023-11-21T14:34:34Z</dcterms:created>
  <dcterms:modified xsi:type="dcterms:W3CDTF">2023-11-22T12:33:25Z</dcterms:modified>
</cp:coreProperties>
</file>